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C9A1635-96EB-43B1-960E-8D957E41110A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76ACAF6-92BD-4913-8613-F5706B1238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90600" y="1828800"/>
            <a:ext cx="3505200" cy="3733800"/>
          </a:xfrm>
        </p:spPr>
        <p:txBody>
          <a:bodyPr/>
          <a:lstStyle/>
          <a:p>
            <a:pPr indent="0">
              <a:buNone/>
            </a:pPr>
            <a:endParaRPr lang="en-US" sz="1400" b="1" dirty="0" smtClean="0"/>
          </a:p>
          <a:p>
            <a:pPr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344886" y="3733800"/>
            <a:ext cx="2977470" cy="189908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indent="0"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Standards:</a:t>
            </a:r>
          </a:p>
          <a:p>
            <a:pPr indent="0" algn="ctr">
              <a:buNone/>
            </a:pPr>
            <a:r>
              <a:rPr lang="en-US" sz="1400" dirty="0" smtClean="0">
                <a:solidFill>
                  <a:srgbClr val="C00000"/>
                </a:solidFill>
              </a:rPr>
              <a:t>Foreign Language </a:t>
            </a:r>
            <a:r>
              <a:rPr lang="en-US" sz="1400" dirty="0" smtClean="0"/>
              <a:t>1.2, 1.3, 3.1</a:t>
            </a:r>
          </a:p>
          <a:p>
            <a:pPr indent="0" algn="ctr">
              <a:buNone/>
            </a:pPr>
            <a:r>
              <a:rPr lang="en-US" sz="1400" dirty="0" smtClean="0">
                <a:solidFill>
                  <a:srgbClr val="C00000"/>
                </a:solidFill>
              </a:rPr>
              <a:t>AASL </a:t>
            </a:r>
            <a:r>
              <a:rPr lang="en-US" sz="1400" dirty="0" smtClean="0"/>
              <a:t>1.1.4, 1.1.5, 1.1.8, 2.1.4, 3.1.4</a:t>
            </a:r>
          </a:p>
          <a:p>
            <a:pPr indent="0" algn="ctr">
              <a:buNone/>
            </a:pPr>
            <a:r>
              <a:rPr lang="en-US" sz="1400" dirty="0" smtClean="0">
                <a:solidFill>
                  <a:srgbClr val="C00000"/>
                </a:solidFill>
              </a:rPr>
              <a:t>NETS </a:t>
            </a:r>
            <a:r>
              <a:rPr lang="en-US" sz="1400" dirty="0" smtClean="0"/>
              <a:t>2a, 2b, 3b, 3c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6705600" cy="685800"/>
          </a:xfrm>
        </p:spPr>
        <p:txBody>
          <a:bodyPr>
            <a:noAutofit/>
          </a:bodyPr>
          <a:lstStyle/>
          <a:p>
            <a:pPr algn="l"/>
            <a:r>
              <a:rPr lang="fr-FR" sz="2000" b="1" dirty="0" smtClean="0">
                <a:solidFill>
                  <a:srgbClr val="0070C0"/>
                </a:solidFill>
              </a:rPr>
              <a:t>Rebecca Pabst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>
                <a:latin typeface="Bradley Hand ITC" pitchFamily="66" charset="0"/>
              </a:rPr>
              <a:t>Un itinéraire de paris</a:t>
            </a:r>
            <a:endParaRPr lang="fr-FR" sz="2000" b="1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219200" y="1981200"/>
            <a:ext cx="3125788" cy="137160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l"/>
            <a:r>
              <a:rPr lang="en-US" sz="1400" u="sng" dirty="0" smtClean="0">
                <a:solidFill>
                  <a:srgbClr val="C00000"/>
                </a:solidFill>
              </a:rPr>
              <a:t>Scenario: 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200" dirty="0" smtClean="0"/>
              <a:t>You </a:t>
            </a:r>
            <a:r>
              <a:rPr lang="en-US" sz="1200" dirty="0"/>
              <a:t>work for a travel company, and your job is to create </a:t>
            </a:r>
            <a:r>
              <a:rPr lang="en-US" sz="1200" dirty="0" smtClean="0"/>
              <a:t>an appealing tour of Paris.  Create an itinerary with 5 attractions, including 3 facts about each place, and the metro stop and cost for each.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265">
            <a:off x="5821912" y="1324964"/>
            <a:ext cx="1854920" cy="18811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38200" y="3304123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en-US" sz="1400" dirty="0" smtClean="0"/>
          </a:p>
          <a:p>
            <a:pPr marL="285750" lvl="0" indent="-285750">
              <a:buFont typeface="Wingdings" pitchFamily="2" charset="2"/>
              <a:buChar char="v"/>
            </a:pPr>
            <a:r>
              <a:rPr lang="en-US" sz="1600" b="1" dirty="0" smtClean="0">
                <a:solidFill>
                  <a:srgbClr val="0070C0"/>
                </a:solidFill>
              </a:rPr>
              <a:t>Objectives – Students will…</a:t>
            </a:r>
            <a:endParaRPr lang="en-US" sz="1600" b="1" dirty="0">
              <a:solidFill>
                <a:srgbClr val="0070C0"/>
              </a:solidFill>
            </a:endParaRPr>
          </a:p>
          <a:p>
            <a:pPr lvl="0"/>
            <a:r>
              <a:rPr lang="en-US" sz="1400" b="1" dirty="0" smtClean="0"/>
              <a:t>- learn </a:t>
            </a:r>
            <a:r>
              <a:rPr lang="en-US" sz="1400" b="1" dirty="0"/>
              <a:t>about a variety of monuments and attractions in </a:t>
            </a:r>
            <a:r>
              <a:rPr lang="en-US" sz="1400" b="1" dirty="0" smtClean="0"/>
              <a:t>Paris</a:t>
            </a:r>
            <a:endParaRPr lang="en-US" sz="1400" b="1" dirty="0"/>
          </a:p>
          <a:p>
            <a:pPr lvl="0"/>
            <a:r>
              <a:rPr lang="en-US" sz="1400" b="1" dirty="0" smtClean="0"/>
              <a:t>- find </a:t>
            </a:r>
            <a:r>
              <a:rPr lang="en-US" sz="1400" b="1" dirty="0"/>
              <a:t>admission </a:t>
            </a:r>
            <a:r>
              <a:rPr lang="en-US" sz="1400" b="1" dirty="0" smtClean="0"/>
              <a:t>costs &amp; metro </a:t>
            </a:r>
            <a:r>
              <a:rPr lang="en-US" sz="1400" b="1" dirty="0"/>
              <a:t>stops for chosen </a:t>
            </a:r>
            <a:r>
              <a:rPr lang="en-US" sz="1400" b="1" dirty="0" smtClean="0"/>
              <a:t>attractions </a:t>
            </a:r>
            <a:r>
              <a:rPr lang="en-US" sz="1400" b="1" dirty="0"/>
              <a:t>in Paris</a:t>
            </a:r>
          </a:p>
          <a:p>
            <a:pPr lvl="0"/>
            <a:r>
              <a:rPr lang="en-US" sz="1400" b="1" dirty="0" smtClean="0"/>
              <a:t>- determine </a:t>
            </a:r>
            <a:r>
              <a:rPr lang="en-US" sz="1400" b="1" dirty="0"/>
              <a:t>all possible sources for finding information</a:t>
            </a:r>
          </a:p>
          <a:p>
            <a:pPr lvl="0"/>
            <a:r>
              <a:rPr lang="en-US" sz="1400" b="1" dirty="0" smtClean="0"/>
              <a:t>- select </a:t>
            </a:r>
            <a:r>
              <a:rPr lang="en-US" sz="1400" b="1" dirty="0"/>
              <a:t>the best resources for locating information</a:t>
            </a:r>
          </a:p>
          <a:p>
            <a:pPr lvl="0"/>
            <a:r>
              <a:rPr lang="en-US" sz="1400" b="1" dirty="0" smtClean="0"/>
              <a:t>- locate </a:t>
            </a:r>
            <a:r>
              <a:rPr lang="en-US" sz="1400" b="1" dirty="0"/>
              <a:t>online sources</a:t>
            </a:r>
          </a:p>
          <a:p>
            <a:pPr lvl="0"/>
            <a:r>
              <a:rPr lang="en-US" sz="1400" b="1" dirty="0" smtClean="0"/>
              <a:t>- find </a:t>
            </a:r>
            <a:r>
              <a:rPr lang="en-US" sz="1400" b="1" dirty="0"/>
              <a:t>accurate, interesting information within sources</a:t>
            </a:r>
          </a:p>
          <a:p>
            <a:pPr lvl="0"/>
            <a:r>
              <a:rPr lang="en-US" sz="1400" b="1" dirty="0" smtClean="0"/>
              <a:t>- use </a:t>
            </a:r>
            <a:r>
              <a:rPr lang="en-US" sz="1400" b="1" dirty="0"/>
              <a:t>technology to organize </a:t>
            </a:r>
            <a:r>
              <a:rPr lang="en-US" sz="1400" b="1" dirty="0" smtClean="0"/>
              <a:t>&amp; present </a:t>
            </a:r>
            <a:r>
              <a:rPr lang="en-US" sz="1400" b="1" dirty="0"/>
              <a:t>their findings</a:t>
            </a:r>
          </a:p>
        </p:txBody>
      </p:sp>
    </p:spTree>
    <p:extLst>
      <p:ext uri="{BB962C8B-B14F-4D97-AF65-F5344CB8AC3E}">
        <p14:creationId xmlns:p14="http://schemas.microsoft.com/office/powerpoint/2010/main" val="26644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90600" y="1828800"/>
            <a:ext cx="3505200" cy="3733800"/>
          </a:xfrm>
        </p:spPr>
        <p:txBody>
          <a:bodyPr/>
          <a:lstStyle/>
          <a:p>
            <a:pPr indent="0">
              <a:buNone/>
            </a:pPr>
            <a:endParaRPr lang="en-US" sz="1400" b="1" dirty="0" smtClean="0"/>
          </a:p>
          <a:p>
            <a:pPr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990600" y="914400"/>
            <a:ext cx="3581400" cy="25908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Planning:</a:t>
            </a:r>
          </a:p>
          <a:p>
            <a:pPr indent="0">
              <a:buNone/>
            </a:pPr>
            <a:r>
              <a:rPr lang="en-US" sz="1600" b="1" dirty="0"/>
              <a:t>Bonjour, Paris! Worksheet </a:t>
            </a:r>
          </a:p>
          <a:p>
            <a:pPr indent="0">
              <a:buNone/>
            </a:pPr>
            <a:r>
              <a:rPr lang="en-US" sz="1600" b="1" dirty="0"/>
              <a:t>Paris Videos: Samantha Brown, Rachel Ray, &amp; Paris Hot Sports</a:t>
            </a:r>
          </a:p>
          <a:p>
            <a:pPr indent="0">
              <a:buNone/>
            </a:pPr>
            <a:r>
              <a:rPr lang="en-US" sz="1600" b="1" dirty="0"/>
              <a:t>Planning </a:t>
            </a:r>
            <a:r>
              <a:rPr lang="en-US" sz="1600" b="1" dirty="0" smtClean="0"/>
              <a:t>Packet (use for entire project):</a:t>
            </a:r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Take notes on Favorite Attractions</a:t>
            </a:r>
          </a:p>
          <a:p>
            <a:pPr indent="0">
              <a:buNone/>
            </a:pPr>
            <a:endParaRPr lang="en-US" dirty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886" y="3276600"/>
            <a:ext cx="2828792" cy="24626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Content Placeholder 6"/>
          <p:cNvSpPr txBox="1">
            <a:spLocks/>
          </p:cNvSpPr>
          <p:nvPr/>
        </p:nvSpPr>
        <p:spPr>
          <a:xfrm>
            <a:off x="5127171" y="3276600"/>
            <a:ext cx="3461557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C00000"/>
                </a:solidFill>
              </a:rPr>
              <a:t>Learning – Big 6 Skills 2 &amp; 3:</a:t>
            </a:r>
          </a:p>
          <a:p>
            <a:pPr indent="0">
              <a:buFont typeface="Wingdings" pitchFamily="2" charset="2"/>
              <a:buNone/>
            </a:pPr>
            <a:r>
              <a:rPr lang="en-US" sz="1500" b="1" dirty="0" smtClean="0"/>
              <a:t>Evaluating Websites</a:t>
            </a:r>
          </a:p>
          <a:p>
            <a:pPr marL="285750" indent="-285750">
              <a:buFontTx/>
              <a:buChar char="-"/>
            </a:pPr>
            <a:r>
              <a:rPr lang="en-US" sz="1500" b="1" dirty="0" smtClean="0"/>
              <a:t>5 W’s of Web Site Evaluation</a:t>
            </a:r>
          </a:p>
          <a:p>
            <a:pPr indent="0">
              <a:buNone/>
            </a:pPr>
            <a:r>
              <a:rPr lang="en-US" sz="1500" b="1" dirty="0" smtClean="0"/>
              <a:t>Choosing a search engine</a:t>
            </a:r>
          </a:p>
          <a:p>
            <a:pPr marL="285750" indent="-285750">
              <a:buFontTx/>
              <a:buChar char="-"/>
            </a:pPr>
            <a:r>
              <a:rPr lang="en-US" sz="1500" b="1" dirty="0" smtClean="0"/>
              <a:t>UC Berkeley comparison table</a:t>
            </a:r>
          </a:p>
          <a:p>
            <a:pPr indent="0">
              <a:buNone/>
            </a:pPr>
            <a:r>
              <a:rPr lang="en-US" sz="1500" b="1" dirty="0" smtClean="0"/>
              <a:t>Selecting keywords</a:t>
            </a:r>
          </a:p>
          <a:p>
            <a:pPr indent="0"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23459"/>
            <a:ext cx="2590800" cy="28306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67300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90600" y="1828800"/>
            <a:ext cx="3505200" cy="3733800"/>
          </a:xfrm>
        </p:spPr>
        <p:txBody>
          <a:bodyPr/>
          <a:lstStyle/>
          <a:p>
            <a:pPr indent="0">
              <a:buNone/>
            </a:pPr>
            <a:endParaRPr lang="en-US" sz="1400" b="1" dirty="0" smtClean="0"/>
          </a:p>
          <a:p>
            <a:pPr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381000" y="4519024"/>
            <a:ext cx="3581400" cy="136227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Product:</a:t>
            </a:r>
            <a:endParaRPr lang="en-US" b="1" dirty="0">
              <a:solidFill>
                <a:srgbClr val="C00000"/>
              </a:solidFill>
            </a:endParaRPr>
          </a:p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 smtClean="0"/>
              <a:t>Create itinerary in groups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 smtClean="0"/>
              <a:t>Peer review/revision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 smtClean="0"/>
              <a:t>Present</a:t>
            </a:r>
          </a:p>
          <a:p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685800"/>
            <a:ext cx="2819401" cy="3683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495800" y="914400"/>
            <a:ext cx="4572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</a:rPr>
              <a:t>Evaluation:</a:t>
            </a:r>
          </a:p>
          <a:p>
            <a:pPr indent="0" algn="ctr">
              <a:buNone/>
            </a:pPr>
            <a:r>
              <a:rPr lang="en-US" sz="1500" b="1" dirty="0" smtClean="0"/>
              <a:t>Teacher Rubric</a:t>
            </a:r>
          </a:p>
          <a:p>
            <a:pPr indent="0" algn="ctr">
              <a:buNone/>
            </a:pPr>
            <a:r>
              <a:rPr lang="en-US" sz="1500" b="1" dirty="0" smtClean="0"/>
              <a:t>Class critique</a:t>
            </a:r>
          </a:p>
          <a:p>
            <a:pPr indent="0" algn="ctr">
              <a:buNone/>
            </a:pPr>
            <a:r>
              <a:rPr lang="en-US" sz="1500" b="1" dirty="0" smtClean="0"/>
              <a:t>Student self-evaluation</a:t>
            </a:r>
            <a:endParaRPr lang="en-US" sz="1500" b="1" dirty="0" smtClean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0071">
            <a:off x="3794588" y="2185895"/>
            <a:ext cx="3162797" cy="27998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0863">
            <a:off x="5790055" y="2760201"/>
            <a:ext cx="2961104" cy="3642252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416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75</TotalTime>
  <Words>215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Couture</vt:lpstr>
      <vt:lpstr>Rebecca Pabst Un itinéraire de paris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Rebecca Pabst Un itineraire de paris</dc:title>
  <dc:creator>Joel</dc:creator>
  <cp:lastModifiedBy>Joel</cp:lastModifiedBy>
  <cp:revision>19</cp:revision>
  <dcterms:created xsi:type="dcterms:W3CDTF">2013-03-04T01:46:08Z</dcterms:created>
  <dcterms:modified xsi:type="dcterms:W3CDTF">2013-03-04T03:02:02Z</dcterms:modified>
</cp:coreProperties>
</file>